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457" r:id="rId3"/>
    <p:sldId id="458" r:id="rId4"/>
    <p:sldId id="459" r:id="rId5"/>
    <p:sldId id="460" r:id="rId6"/>
    <p:sldId id="462" r:id="rId7"/>
    <p:sldId id="463" r:id="rId8"/>
    <p:sldId id="464" r:id="rId9"/>
    <p:sldId id="465" r:id="rId10"/>
    <p:sldId id="466" r:id="rId11"/>
    <p:sldId id="467" r:id="rId12"/>
    <p:sldId id="468" r:id="rId13"/>
    <p:sldId id="469" r:id="rId14"/>
    <p:sldId id="470" r:id="rId15"/>
    <p:sldId id="474" r:id="rId16"/>
    <p:sldId id="471" r:id="rId17"/>
    <p:sldId id="472" r:id="rId18"/>
    <p:sldId id="473" r:id="rId19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9900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170" y="-90"/>
      </p:cViewPr>
      <p:guideLst>
        <p:guide orient="horz" pos="1996"/>
        <p:guide pos="27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4" cy="72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l"/>
            <a:endParaRPr sz="120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r"/>
            <a:endParaRPr sz="120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Rot="1" noChangeAspect="1"/>
          </p:cNvSpPr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vert="horz" anchor="ctr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l"/>
            <a:endParaRPr sz="120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r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sz="1200" dirty="0">
              <a:latin typeface="Aharoni" panose="02010803020104030203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lvl="0" defTabSz="0" fontAlgn="base">
      <a:defRPr sz="1200" kern="1200"/>
    </a:lvl1pPr>
    <a:lvl2pPr marL="0" lvl="1" indent="0" defTabSz="0" fontAlgn="base">
      <a:defRPr sz="1200" kern="1200"/>
    </a:lvl2pPr>
    <a:lvl3pPr marL="0" lvl="2" indent="0" defTabSz="0" fontAlgn="base">
      <a:defRPr sz="1200" kern="1200"/>
    </a:lvl3pPr>
    <a:lvl4pPr marL="0" lvl="3" indent="0" defTabSz="0" fontAlgn="base">
      <a:defRPr sz="1200" kern="1200"/>
    </a:lvl4pPr>
    <a:lvl5pPr marL="0" lvl="4" indent="0" defTabSz="0" fontAlgn="base">
      <a:defRPr sz="1200" kern="1200"/>
    </a:lvl5pPr>
    <a:lvl6pPr marL="2286000" lvl="5" indent="0" defTabSz="0" fontAlgn="base">
      <a:defRPr sz="1200" kern="1200"/>
    </a:lvl6pPr>
    <a:lvl7pPr marL="2743200" lvl="6" indent="0" defTabSz="0" fontAlgn="base">
      <a:defRPr sz="1200" kern="1200"/>
    </a:lvl7pPr>
    <a:lvl8pPr marL="3200400" lvl="7" indent="0" defTabSz="0" fontAlgn="base">
      <a:defRPr sz="1200" kern="1200"/>
    </a:lvl8pPr>
    <a:lvl9pPr marL="3657600" lvl="8" indent="0" defTabSz="0" fontAlgn="base">
      <a:defRPr sz="1200" kern="1200"/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0.png"/><Relationship Id="rId3" Type="http://schemas.microsoft.com/office/2007/relationships/media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19968;&#21333;&#20803;\&#20864;&#25945;&#33521;&#35821;&#19971;&#24180;&#32423;&#19979;&#20876;&#31532;&#19968;&#21333;&#20803;&#31532;&#20845;&#35838;&#26102;\U1_Lesson%206%20Jenny's%20Diary.mp3" TargetMode="External"/><Relationship Id="rId2" Type="http://schemas.openxmlformats.org/officeDocument/2006/relationships/audio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19968;&#21333;&#20803;\&#20864;&#25945;&#33521;&#35821;&#19971;&#24180;&#32423;&#19979;&#20876;&#31532;&#19968;&#21333;&#20803;&#31532;&#20845;&#35838;&#26102;\U1_Lesson%206%20Jenny's%20Diary.mp3" TargetMode="External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/>
          <p:nvPr/>
        </p:nvSpPr>
        <p:spPr>
          <a:xfrm>
            <a:off x="-33337" y="4826000"/>
            <a:ext cx="9210675" cy="1177925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ctr">
              <a:lnSpc>
                <a:spcPct val="100000"/>
              </a:lnSpc>
            </a:pPr>
            <a:r>
              <a:rPr sz="3600" b="1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Lesson 6   Jenny’s Diary</a:t>
            </a:r>
            <a:endParaRPr sz="3600" b="1" i="1" dirty="0">
              <a:solidFill>
                <a:srgbClr val="0000CC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5" name="文本框 99"/>
          <p:cNvSpPr/>
          <p:nvPr/>
        </p:nvSpPr>
        <p:spPr>
          <a:xfrm>
            <a:off x="684213" y="693738"/>
            <a:ext cx="7883525" cy="762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lvl="0" indent="0" algn="ctr">
              <a:lnSpc>
                <a:spcPct val="100000"/>
              </a:lnSpc>
            </a:pPr>
            <a:r>
              <a:rPr lang="en-US" altLang="zh-CN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Unit 1</a:t>
            </a:r>
            <a:r>
              <a:rPr lang="zh-CN" altLang="en-US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　</a:t>
            </a:r>
            <a:r>
              <a:rPr lang="en-US" altLang="zh-CN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A Trip to the Silk Road</a:t>
            </a:r>
            <a:endParaRPr lang="en-US" altLang="zh-CN" sz="4400" b="1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pic>
        <p:nvPicPr>
          <p:cNvPr id="3076" name="图片 3075" descr="沙漠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124075" y="1773238"/>
            <a:ext cx="5111750" cy="3168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142852"/>
            <a:ext cx="6429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ldLvl="0"/>
      <p:bldP spid="3074" grpId="1" bldLvl="0"/>
      <p:bldP spid="3075" grpId="0" bldLvl="0"/>
      <p:bldP spid="3075" grpId="1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86205" y="580390"/>
            <a:ext cx="5421630" cy="34163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   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1.We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will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fly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home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tomorrow.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fly</a:t>
            </a:r>
            <a:r>
              <a:rPr lang="en-US" altLang="zh-CN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400" b="1" u="none" baseline="-25000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意为“乘飞机去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……”,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如果后面加副词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副词前不用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。它与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go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400" b="1" u="none" baseline="-25000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…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by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plane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同义。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She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will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fly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Shanghai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this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afternoon.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今天下午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她将乘飞机去上海。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I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go to Beijing by plane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乘飞机去北京。</a:t>
            </a:r>
            <a:endParaRPr lang="zh-CN" altLang="en-US" sz="2400" b="1" dirty="0">
              <a:latin typeface="Times New Roman" panose="02020603050405020304" pitchFamily="2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303645" y="338963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425575" y="524193"/>
            <a:ext cx="5080000" cy="448056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2.I loved the music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and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the colourful clothing.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辨析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clothing,clothes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1)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clothing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为不可数名词,强调“抽象概念的服装”。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a clothing store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意为“服装店”。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My sister opens a clothing store.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我姐姐开了一家服装店。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(2)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clothes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为名词复数,强调“具体可见,摸到”的衣服。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My dad doesn’t like to wash clothes.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我爸爸不喜欢洗衣服。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211570" y="385064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85190" y="247015"/>
            <a:ext cx="6873875" cy="557784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3.It is only a few years old,...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辨析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a few, few, a little, little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1)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a few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一些,相当于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some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,修饰可数名词的复数,表示肯定。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 can see a few teachers in the dining hall.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在餐厅里我能看见一些老师。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(2)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few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没几个,修饰可数名词的复数,表示否定。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 has few friends.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他没几个朋友。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(3)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a little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一些,相当于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some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,修饰不可数名词,表示肯定。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There is a little water in the bottle.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这个瓶子里有一点水。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(4)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little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没多少,修饰不可数名词,表示否定。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i="1" u="none" dirty="0" err="1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Sorry,I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have little money.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对不起,我没有多少钱。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239635" y="450977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64565" y="692785"/>
            <a:ext cx="5238115" cy="338328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4.Where else can you travel thousands of years back in time?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else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其他的,只能作后置定语,修饰不定代词或副词。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when else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其他什么时间;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who else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别的什么人;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something else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其他的东西。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other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其他的,修饰名词,放在名词前,有时可与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else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转换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。      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something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else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=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other things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72198" y="342900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02970" y="579120"/>
            <a:ext cx="6324600" cy="489364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indent="228600" algn="l"/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◆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hundred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thousand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等表示单位的数词,如果前面有具体数字,不加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s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和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of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。如果表示概数,没有具体数字,则要加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s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和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of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indent="228600" algn="l"/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 house can hold two thousand people.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indent="228600" algn="l"/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这个房子可容纳2 000人。(前面有具体数字)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  <a:sym typeface="+mn-ea"/>
            </a:endParaRPr>
          </a:p>
          <a:p>
            <a:r>
              <a:rPr lang="en-US" altLang="zh-CN" sz="2400" b="1" i="1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   There 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are hundreds of trees in the park.</a:t>
            </a:r>
            <a:endParaRPr lang="en-US" altLang="zh-CN" sz="2400" b="1" i="1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  <a:sym typeface="+mn-ea"/>
            </a:endParaRPr>
          </a:p>
          <a:p>
            <a:pPr indent="228600" algn="l"/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这个公园里有数百棵树。(前面没有具体数字)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indent="228600" algn="l"/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拓展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】　类似短语还有: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hundreds of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数百的;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millions of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数百万的。这些都是不固定数量,表示固定数量时要用单数形式。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indent="228600" algn="l"/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Their school has seven hundred students.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indent="228600" algn="l"/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他们学校有七百名学生。</a:t>
            </a:r>
            <a:endParaRPr lang="zh-CN" altLang="en-US" dirty="0"/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791325" y="427228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74750" y="632778"/>
            <a:ext cx="5080000" cy="338328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5.I can’t believe our trip is over.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be over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意为“完成;结束”。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When will the class be over?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什么时候下课?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6.I will come back someday.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someday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意为“某一天;有朝一日”,常用于一般将来时。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 will visit the moon someday.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有一天我会参观月球。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842000" y="305943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16635" y="260350"/>
            <a:ext cx="7466965" cy="60655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 dirty="0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别担心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!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我们下周会乘飞机回家。</a:t>
            </a:r>
            <a:endParaRPr lang="zh-CN" altLang="en-US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Don’t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worry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!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next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week.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我喜欢京剧中的多彩的衣服。</a:t>
            </a:r>
            <a:endParaRPr lang="zh-CN" altLang="en-US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like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Beijing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Opera.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其他的我们还能做什么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sng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4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几千年之前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森林里有更多的动物。</a:t>
            </a:r>
            <a:endParaRPr lang="zh-CN" altLang="en-US" sz="2800" b="1" u="sng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years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ago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were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more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animals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forest.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5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在这次旅行中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你学到了什么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learn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799965" y="1059815"/>
            <a:ext cx="149606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fly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home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2483855" y="1916895"/>
            <a:ext cx="28797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colourful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clothing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571604" y="3212985"/>
            <a:ext cx="2428892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What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  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else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071538" y="4067175"/>
            <a:ext cx="2779737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Thousands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 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of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929058" y="5301130"/>
            <a:ext cx="2144737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this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trip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34745" y="534035"/>
            <a:ext cx="6635750" cy="27127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anose="02020603050405020304" pitchFamily="2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FF00FF"/>
              </a:solidFill>
              <a:latin typeface="Times New Roman" panose="02020603050405020304" pitchFamily="2" charset="0"/>
              <a:ea typeface="NEU-F5-S92" charset="0"/>
              <a:cs typeface="NEU-F5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.Learn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expressions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heart.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.Read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diary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class.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.Go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over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you’ve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learnt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unit.</a:t>
            </a:r>
            <a:endParaRPr lang="zh-CN" altLang="en-US" sz="2800" b="1" dirty="0">
              <a:latin typeface="Times New Roman" panose="02020603050405020304" pitchFamily="2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772920" y="3650615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图片 7171" descr="大雁塔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3240" y="1667500"/>
            <a:ext cx="4126230" cy="339472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3" name="图片 7172" descr="鼓楼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38700" y="2016019"/>
            <a:ext cx="4047490" cy="269832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4" name="文本框 7173"/>
          <p:cNvSpPr txBox="1"/>
          <p:nvPr/>
        </p:nvSpPr>
        <p:spPr>
          <a:xfrm>
            <a:off x="301625" y="5245100"/>
            <a:ext cx="45370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 Big Wild Goose Pagoda</a:t>
            </a:r>
            <a:endParaRPr lang="en-US" altLang="zh-CN" sz="24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5" name="文本框 7174"/>
          <p:cNvSpPr txBox="1"/>
          <p:nvPr/>
        </p:nvSpPr>
        <p:spPr>
          <a:xfrm>
            <a:off x="5870258" y="5245100"/>
            <a:ext cx="259238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 Bell Tower</a:t>
            </a:r>
            <a:endParaRPr lang="en-US" altLang="zh-CN" sz="24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136015" y="238760"/>
            <a:ext cx="7051040" cy="944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900" b="0" u="none" dirty="0">
                <a:solidFill>
                  <a:srgbClr val="000000"/>
                </a:solidFill>
                <a:latin typeface="方正书宋_GBK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W</a:t>
            </a:r>
            <a:r>
              <a:rPr lang="en-US" altLang="zh-CN" sz="2800" b="1" u="none" dirty="0" smtClean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ork</a:t>
            </a:r>
            <a:r>
              <a:rPr lang="en-US" altLang="zh-CN" sz="2800" b="1" u="none" dirty="0" smtClean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groups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discuss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Jenny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visited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days.</a:t>
            </a:r>
            <a:endParaRPr lang="en-US" altLang="zh-CN" sz="2800" b="1" u="none" dirty="0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  <p:bldP spid="717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图片 8195" descr="兵马俑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56565" y="1569085"/>
            <a:ext cx="3820795" cy="37198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7" name="图片 8196" descr="莫高窟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880" y="2037182"/>
            <a:ext cx="4185920" cy="278363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8" name="文本框 8197"/>
          <p:cNvSpPr txBox="1"/>
          <p:nvPr/>
        </p:nvSpPr>
        <p:spPr>
          <a:xfrm>
            <a:off x="331153" y="5394325"/>
            <a:ext cx="39465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 Terra Cotta Warriors</a:t>
            </a:r>
            <a:endParaRPr lang="en-US" altLang="zh-CN" sz="24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9" name="文本框 8198"/>
          <p:cNvSpPr txBox="1"/>
          <p:nvPr/>
        </p:nvSpPr>
        <p:spPr>
          <a:xfrm>
            <a:off x="5554663" y="5394325"/>
            <a:ext cx="280828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400" b="1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 Mogao</a:t>
            </a:r>
            <a:r>
              <a:rPr lang="en-US" altLang="zh-CN" sz="2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Caves</a:t>
            </a:r>
            <a:endParaRPr lang="en-US" altLang="zh-CN" sz="24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  <p:bldP spid="819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15361" descr="11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74650" y="1749425"/>
            <a:ext cx="3891280" cy="28041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文本框 15362"/>
          <p:cNvSpPr txBox="1"/>
          <p:nvPr/>
        </p:nvSpPr>
        <p:spPr>
          <a:xfrm>
            <a:off x="374650" y="4718685"/>
            <a:ext cx="4779010" cy="8229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spcBef>
                <a:spcPct val="50000"/>
              </a:spcBef>
              <a:buClr>
                <a:srgbClr val="000000"/>
              </a:buClr>
            </a:pPr>
            <a:r>
              <a:rPr lang="en-US" altLang="zh-CN" sz="2400" b="1" dirty="0">
                <a:solidFill>
                  <a:srgbClr val="FF0000"/>
                </a:solidFill>
                <a:ea typeface="宋体" panose="02010600030101010101" pitchFamily="2" charset="-122"/>
                <a:cs typeface="+mn-ea"/>
              </a:rPr>
              <a:t>The Lanzhou Zhongshan Bridge</a:t>
            </a:r>
            <a:endParaRPr lang="en-US" altLang="zh-CN" sz="2400" b="1" dirty="0">
              <a:solidFill>
                <a:srgbClr val="FF0000"/>
              </a:solidFill>
              <a:ea typeface="宋体" panose="02010600030101010101" pitchFamily="2" charset="-122"/>
              <a:cs typeface="+mn-ea"/>
            </a:endParaRPr>
          </a:p>
        </p:txBody>
      </p:sp>
      <p:sp>
        <p:nvSpPr>
          <p:cNvPr id="14338" name="文本框 14337"/>
          <p:cNvSpPr txBox="1"/>
          <p:nvPr/>
        </p:nvSpPr>
        <p:spPr>
          <a:xfrm>
            <a:off x="4450080" y="4718685"/>
            <a:ext cx="4231640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ea typeface="宋体" panose="02010600030101010101" pitchFamily="2" charset="-122"/>
                <a:cs typeface="+mn-ea"/>
              </a:rPr>
              <a:t>The </a:t>
            </a:r>
            <a:r>
              <a:rPr lang="en-US" altLang="zh-CN" sz="2400" b="1" dirty="0" smtClean="0">
                <a:solidFill>
                  <a:srgbClr val="FF0000"/>
                </a:solidFill>
                <a:ea typeface="宋体" panose="02010600030101010101" pitchFamily="2" charset="-122"/>
                <a:cs typeface="+mn-ea"/>
              </a:rPr>
              <a:t>Yellow </a:t>
            </a:r>
            <a:r>
              <a:rPr lang="en-US" altLang="zh-CN" sz="2400" b="1" dirty="0">
                <a:solidFill>
                  <a:srgbClr val="FF0000"/>
                </a:solidFill>
                <a:ea typeface="宋体" panose="02010600030101010101" pitchFamily="2" charset="-122"/>
                <a:cs typeface="+mn-ea"/>
              </a:rPr>
              <a:t>R</a:t>
            </a:r>
            <a:r>
              <a:rPr lang="en-US" altLang="zh-CN" sz="2400" b="1" dirty="0" smtClean="0">
                <a:solidFill>
                  <a:srgbClr val="FF0000"/>
                </a:solidFill>
                <a:ea typeface="宋体" panose="02010600030101010101" pitchFamily="2" charset="-122"/>
                <a:cs typeface="+mn-ea"/>
              </a:rPr>
              <a:t>iver </a:t>
            </a:r>
            <a:r>
              <a:rPr lang="en-US" altLang="zh-CN" sz="2400" b="1" dirty="0">
                <a:solidFill>
                  <a:srgbClr val="FF0000"/>
                </a:solidFill>
                <a:ea typeface="宋体" panose="02010600030101010101" pitchFamily="2" charset="-122"/>
                <a:cs typeface="+mn-ea"/>
              </a:rPr>
              <a:t>in Lanzhou</a:t>
            </a:r>
            <a:endParaRPr lang="en-US" altLang="zh-CN" sz="2400" b="1" dirty="0">
              <a:solidFill>
                <a:srgbClr val="FF0000"/>
              </a:solidFill>
              <a:ea typeface="宋体" panose="02010600030101010101" pitchFamily="2" charset="-122"/>
              <a:cs typeface="+mn-ea"/>
            </a:endParaRPr>
          </a:p>
        </p:txBody>
      </p:sp>
      <p:sp>
        <p:nvSpPr>
          <p:cNvPr id="14339" name="文本框 14338"/>
          <p:cNvSpPr txBox="1"/>
          <p:nvPr/>
        </p:nvSpPr>
        <p:spPr>
          <a:xfrm>
            <a:off x="4265930" y="3532823"/>
            <a:ext cx="1841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4340" name="图片 14339" descr="2222222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3905" y="1749425"/>
            <a:ext cx="3870325" cy="28041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43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占位符 10241"/>
          <p:cNvSpPr>
            <a:spLocks noGrp="1"/>
          </p:cNvSpPr>
          <p:nvPr>
            <p:ph type="body" idx="1"/>
          </p:nvPr>
        </p:nvSpPr>
        <p:spPr>
          <a:xfrm>
            <a:off x="641350" y="1165860"/>
            <a:ext cx="8229600" cy="4526280"/>
          </a:xfrm>
        </p:spPr>
        <p:txBody>
          <a:bodyPr/>
          <a:lstStyle/>
          <a:p>
            <a:endParaRPr lang="en-US" altLang="zh-CN" sz="600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sz="6000" dirty="0">
                <a:solidFill>
                  <a:srgbClr val="FF0000"/>
                </a:solidFill>
              </a:rPr>
              <a:t>   </a:t>
            </a:r>
            <a:r>
              <a:rPr lang="en-US" altLang="zh-CN" sz="6000" b="1" dirty="0">
                <a:solidFill>
                  <a:srgbClr val="FF0000"/>
                </a:solidFill>
                <a:latin typeface="Times New Roman" panose="02020603050405020304" pitchFamily="2" charset="0"/>
              </a:rPr>
              <a:t>diary</a:t>
            </a:r>
            <a:endParaRPr lang="en-US" altLang="zh-CN" sz="6000" b="1" dirty="0">
              <a:solidFill>
                <a:srgbClr val="FF0000"/>
              </a:solidFill>
              <a:latin typeface="Times New Roman" panose="02020603050405020304" pitchFamily="2" charset="0"/>
            </a:endParaRPr>
          </a:p>
        </p:txBody>
      </p:sp>
      <p:pic>
        <p:nvPicPr>
          <p:cNvPr id="10243" name="图片 10242" descr="Img32258685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072890" y="1861820"/>
            <a:ext cx="3587115" cy="34569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4" name="矩形 10243"/>
          <p:cNvSpPr/>
          <p:nvPr/>
        </p:nvSpPr>
        <p:spPr>
          <a:xfrm>
            <a:off x="5867400" y="2276475"/>
            <a:ext cx="1944688" cy="10080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文本框 20483"/>
          <p:cNvSpPr txBox="1"/>
          <p:nvPr/>
        </p:nvSpPr>
        <p:spPr>
          <a:xfrm>
            <a:off x="161925" y="1569720"/>
            <a:ext cx="8820150" cy="37185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diary</a:t>
            </a:r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 </a:t>
            </a:r>
            <a:r>
              <a:rPr lang="en-US" altLang="zh-CN" i="1" dirty="0" smtClean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n</a:t>
            </a:r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.  </a:t>
            </a:r>
            <a:r>
              <a:rPr lang="zh-CN" altLang="en-US" sz="2400" b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日志；日记</a:t>
            </a:r>
            <a:r>
              <a:rPr lang="zh-CN" altLang="en-US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                              </a:t>
            </a:r>
            <a:r>
              <a:rPr lang="en-US" altLang="zh-CN" sz="2800" b="1" dirty="0" smtClean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last </a:t>
            </a:r>
            <a:r>
              <a:rPr lang="en-US" altLang="zh-CN" b="1" dirty="0" smtClean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 </a:t>
            </a:r>
            <a:r>
              <a:rPr lang="en-US" altLang="zh-CN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adj</a:t>
            </a:r>
            <a:r>
              <a:rPr lang="en-US" altLang="zh-CN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.</a:t>
            </a:r>
            <a:r>
              <a:rPr lang="zh-CN" altLang="en-US" sz="2400" b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最后的；上一个</a:t>
            </a:r>
            <a:endParaRPr lang="zh-CN" altLang="en-US" sz="2400" b="1" dirty="0">
              <a:solidFill>
                <a:srgbClr val="0000CC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clothing</a:t>
            </a:r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 </a:t>
            </a:r>
            <a:r>
              <a:rPr lang="en-US" altLang="zh-CN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n</a:t>
            </a:r>
            <a:r>
              <a:rPr lang="en-US" altLang="zh-CN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.</a:t>
            </a:r>
            <a:r>
              <a:rPr lang="zh-CN" altLang="en-US" sz="2400" b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衣物</a:t>
            </a:r>
            <a:r>
              <a:rPr lang="zh-CN" altLang="en-US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                                        </a:t>
            </a:r>
            <a:r>
              <a:rPr lang="zh-CN" altLang="en-US" sz="2800" b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</a:t>
            </a:r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nest </a:t>
            </a:r>
            <a:r>
              <a:rPr lang="en-US" altLang="zh-CN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  </a:t>
            </a:r>
            <a:r>
              <a:rPr lang="en-US" altLang="zh-CN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n</a:t>
            </a:r>
            <a:r>
              <a:rPr lang="en-US" altLang="zh-CN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. 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(</a:t>
            </a:r>
            <a:r>
              <a:rPr lang="zh-CN" altLang="en-US" sz="2400" b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鸟的）窝，巢</a:t>
            </a:r>
            <a:endParaRPr lang="zh-CN" altLang="en-US" sz="2400" b="1" dirty="0">
              <a:solidFill>
                <a:srgbClr val="0000CC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few</a:t>
            </a:r>
            <a:r>
              <a:rPr lang="en-US" altLang="zh-CN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       </a:t>
            </a:r>
            <a:r>
              <a:rPr lang="en-US" altLang="zh-CN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adj</a:t>
            </a:r>
            <a:r>
              <a:rPr lang="en-US" altLang="zh-CN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.</a:t>
            </a:r>
            <a:r>
              <a:rPr lang="zh-CN" altLang="en-US" sz="2400" b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少数的，很少的</a:t>
            </a:r>
            <a:r>
              <a:rPr lang="zh-CN" altLang="en-US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                  </a:t>
            </a:r>
            <a:r>
              <a:rPr lang="en-US" altLang="zh-CN" sz="2800" b="1" dirty="0" smtClean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building </a:t>
            </a:r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  </a:t>
            </a:r>
            <a:r>
              <a:rPr lang="en-US" altLang="zh-CN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n</a:t>
            </a:r>
            <a:r>
              <a:rPr lang="en-US" altLang="zh-CN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.</a:t>
            </a:r>
            <a:r>
              <a:rPr lang="zh-CN" altLang="en-US" sz="2400" b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建筑物</a:t>
            </a:r>
            <a:endParaRPr lang="zh-CN" altLang="en-US" sz="2400" b="1" dirty="0">
              <a:solidFill>
                <a:srgbClr val="0000CC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hold   </a:t>
            </a:r>
            <a:r>
              <a:rPr lang="en-US" altLang="zh-CN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 </a:t>
            </a:r>
            <a:r>
              <a:rPr lang="en-US" altLang="zh-CN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v</a:t>
            </a:r>
            <a:r>
              <a:rPr lang="en-US" altLang="zh-CN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.(held/held)</a:t>
            </a:r>
            <a:r>
              <a:rPr lang="zh-CN" altLang="en-US" sz="2400" b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举行，拿着</a:t>
            </a:r>
            <a:r>
              <a:rPr lang="zh-CN" altLang="en-US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               </a:t>
            </a:r>
            <a:r>
              <a:rPr lang="en-US" altLang="zh-CN" sz="2800" b="1" dirty="0" smtClean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Olympics</a:t>
            </a:r>
            <a:r>
              <a:rPr lang="en-US" altLang="zh-CN" dirty="0" smtClean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  </a:t>
            </a:r>
            <a:r>
              <a:rPr lang="en-US" altLang="zh-CN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n</a:t>
            </a:r>
            <a:r>
              <a:rPr lang="en-US" altLang="zh-CN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.</a:t>
            </a:r>
            <a:r>
              <a:rPr lang="zh-CN" altLang="en-US" sz="2400" b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奥运会</a:t>
            </a:r>
            <a:endParaRPr lang="zh-CN" altLang="en-US" sz="2400" b="1" dirty="0">
              <a:solidFill>
                <a:srgbClr val="0000CC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thousand</a:t>
            </a:r>
            <a:r>
              <a:rPr lang="en-US" altLang="zh-CN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  </a:t>
            </a:r>
            <a:r>
              <a:rPr lang="en-US" altLang="zh-CN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num.</a:t>
            </a:r>
            <a:r>
              <a:rPr lang="en-US" altLang="zh-CN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 </a:t>
            </a:r>
            <a:r>
              <a:rPr lang="zh-CN" altLang="en-US" sz="2400" b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千    </a:t>
            </a:r>
            <a:r>
              <a:rPr lang="zh-CN" altLang="en-US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                        </a:t>
            </a:r>
            <a:r>
              <a:rPr lang="zh-CN" altLang="en-US" dirty="0" smtClean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       </a:t>
            </a:r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instrument</a:t>
            </a:r>
            <a:r>
              <a:rPr lang="en-US" altLang="zh-CN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  </a:t>
            </a:r>
            <a:r>
              <a:rPr lang="en-US" altLang="zh-CN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n.</a:t>
            </a:r>
            <a:r>
              <a:rPr lang="zh-CN" altLang="en-US" sz="2400" b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乐器，仪器</a:t>
            </a:r>
            <a:endParaRPr lang="zh-CN" altLang="en-US" sz="2400" b="1" dirty="0">
              <a:solidFill>
                <a:srgbClr val="0000CC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someday </a:t>
            </a:r>
            <a:r>
              <a:rPr lang="en-US" altLang="zh-CN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 </a:t>
            </a:r>
            <a:r>
              <a:rPr lang="en-US" altLang="zh-CN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adv.</a:t>
            </a:r>
            <a:r>
              <a:rPr lang="zh-CN" altLang="en-US" sz="2400" b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将来有一天</a:t>
            </a:r>
            <a:endParaRPr lang="zh-CN" altLang="en-US" sz="2400" b="1" dirty="0">
              <a:solidFill>
                <a:srgbClr val="0000CC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7186" name="文本框 7185"/>
          <p:cNvSpPr txBox="1"/>
          <p:nvPr/>
        </p:nvSpPr>
        <p:spPr>
          <a:xfrm>
            <a:off x="2771775" y="394970"/>
            <a:ext cx="28797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2" charset="0"/>
                <a:ea typeface="微软雅黑" panose="020B0503020204020204" charset="-122"/>
              </a:rPr>
              <a:t>New words</a:t>
            </a:r>
            <a:endParaRPr lang="en-US" altLang="zh-CN" sz="4000" b="1">
              <a:solidFill>
                <a:srgbClr val="FF0000"/>
              </a:solidFill>
              <a:latin typeface="Times New Roman" panose="02020603050405020304" pitchFamily="2" charset="0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27455" y="830580"/>
            <a:ext cx="6951980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passage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following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questions.</a:t>
            </a:r>
            <a:endParaRPr lang="en-US" altLang="zh-CN" sz="2800" b="1" u="none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Jenny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fly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home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long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Great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Bird’s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Nest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endParaRPr lang="en-US" altLang="zh-CN" sz="2800" b="1" u="none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61465" y="2096135"/>
            <a:ext cx="2540000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Tomorrow.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561465" y="2924810"/>
            <a:ext cx="6192520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About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6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300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kilometres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long.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691800" y="3861030"/>
            <a:ext cx="219710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Yes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did.</a:t>
            </a:r>
            <a:endParaRPr lang="zh-CN" altLang="en-US" dirty="0"/>
          </a:p>
        </p:txBody>
      </p:sp>
      <p:pic>
        <p:nvPicPr>
          <p:cNvPr id="11" name="图片 1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200650" y="4346575"/>
            <a:ext cx="2687320" cy="1864995"/>
          </a:xfrm>
          <a:prstGeom prst="ellipse">
            <a:avLst/>
          </a:prstGeom>
        </p:spPr>
      </p:pic>
      <p:pic>
        <p:nvPicPr>
          <p:cNvPr id="7" name="U1_Lesson 6 Jenny's Diary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668215" y="836820"/>
            <a:ext cx="656435" cy="6564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0109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23925" y="297815"/>
            <a:ext cx="7901305" cy="478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passage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aloud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finish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Exercise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Let’s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It.</a:t>
            </a:r>
            <a:endParaRPr lang="en-US" altLang="zh-CN" sz="2800" b="1" u="none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Jenny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love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Beijing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Opera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Where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group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yesterday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afternoon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event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held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Bird’s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Nest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2008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instrument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Jenny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learn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i="1" u="none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76045" y="1601470"/>
            <a:ext cx="6377940" cy="1219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loved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music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colourful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clothing.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  <a:sym typeface="+mn-ea"/>
            </a:endParaRPr>
          </a:p>
          <a:p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376045" y="2858135"/>
            <a:ext cx="45808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went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Great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Wall.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376045" y="3703955"/>
            <a:ext cx="5941695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2008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Olympics.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141730" y="4565015"/>
            <a:ext cx="187388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erhu.</a:t>
            </a:r>
            <a:endParaRPr lang="zh-CN" altLang="en-US" dirty="0"/>
          </a:p>
        </p:txBody>
      </p:sp>
      <p:pic>
        <p:nvPicPr>
          <p:cNvPr id="8" name="图片 7" descr="u=2696054287,2149363507&amp;fm=21&amp;gp=0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05400" y="4699635"/>
            <a:ext cx="2554605" cy="14268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03300" y="189230"/>
            <a:ext cx="7427595" cy="655564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/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passage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 dirty="0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Jenny’s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.She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fly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/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tomorrow.This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afternoon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went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see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      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afternoon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went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.It’s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  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kilometres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long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over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/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years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old.In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evening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went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                        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.Danny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looked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for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but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didn’t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any.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also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saw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                 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     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     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learned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much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Chinese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/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their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trip.Jenny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learned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instrument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/>
            <a:endParaRPr lang="en-US" altLang="zh-CN" sz="2800" b="1" i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521710" y="611505"/>
            <a:ext cx="99314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diary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388745" y="1046480"/>
            <a:ext cx="10121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home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952625" y="1415415"/>
            <a:ext cx="288988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Beijing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Opera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263140" y="1851025"/>
            <a:ext cx="242824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Great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Wall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691800" y="2276920"/>
            <a:ext cx="9829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6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300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1417955" y="2734310"/>
            <a:ext cx="9829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2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000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1979820" y="3140980"/>
            <a:ext cx="244094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Bird’s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Nest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691800" y="3573010"/>
            <a:ext cx="97345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birds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3162935" y="3974465"/>
            <a:ext cx="403161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Terra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Cotta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Warriors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1276350" y="4391025"/>
            <a:ext cx="255333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Walled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City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4716010" y="4437070"/>
            <a:ext cx="269113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Yellow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River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5580070" y="4797095"/>
            <a:ext cx="12496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history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1138555" y="5293360"/>
            <a:ext cx="12623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culture</a:t>
            </a:r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4514850" y="5715635"/>
            <a:ext cx="96329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erhu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3909</Words>
  <Application>WPS 演示</Application>
  <PresentationFormat>全屏显示(4:3)</PresentationFormat>
  <Paragraphs>184</Paragraphs>
  <Slides>17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2" baseType="lpstr">
      <vt:lpstr>Arial</vt:lpstr>
      <vt:lpstr>宋体</vt:lpstr>
      <vt:lpstr>Wingdings</vt:lpstr>
      <vt:lpstr>Aharoni</vt:lpstr>
      <vt:lpstr>Times New Roman</vt:lpstr>
      <vt:lpstr>楷体</vt:lpstr>
      <vt:lpstr>方正书宋_GBK</vt:lpstr>
      <vt:lpstr>NEU-BZ-S92</vt:lpstr>
      <vt:lpstr>微软雅黑</vt:lpstr>
      <vt:lpstr>方正黑体_GBK</vt:lpstr>
      <vt:lpstr>NEU-HZ-S92</vt:lpstr>
      <vt:lpstr>NEU-F5-S92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80</cp:revision>
  <dcterms:created xsi:type="dcterms:W3CDTF">2015-11-21T07:20:00Z</dcterms:created>
  <dcterms:modified xsi:type="dcterms:W3CDTF">2018-12-29T09:09:20Z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